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HK Modular" charset="1" panose="00000800000000000000"/>
      <p:regular r:id="rId14"/>
    </p:embeddedFont>
    <p:embeddedFont>
      <p:font typeface="Tomorrow" charset="1" panose="00000000000000000000"/>
      <p:regular r:id="rId15"/>
    </p:embeddedFont>
    <p:embeddedFont>
      <p:font typeface="Tomorrow Bold" charset="1" panose="00000000000000000000"/>
      <p:regular r:id="rId16"/>
    </p:embeddedFont>
    <p:embeddedFont>
      <p:font typeface="Tomorrow Italics" charset="1" panose="00000000000000000000"/>
      <p:regular r:id="rId17"/>
    </p:embeddedFont>
    <p:embeddedFont>
      <p:font typeface="Tomorrow Bold Italics" charset="1" panose="00000000000000000000"/>
      <p:regular r:id="rId18"/>
    </p:embeddedFont>
    <p:embeddedFont>
      <p:font typeface="Tomorrow Thin" charset="1" panose="00000000000000000000"/>
      <p:regular r:id="rId19"/>
    </p:embeddedFont>
    <p:embeddedFont>
      <p:font typeface="Tomorrow Thin Italics" charset="1" panose="000000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3.png" Type="http://schemas.openxmlformats.org/officeDocument/2006/relationships/image"/><Relationship Id="rId12" Target="../media/image2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10687663" y="2516339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7" y="0"/>
                </a:lnTo>
                <a:lnTo>
                  <a:pt x="8877067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4798" y="5750295"/>
            <a:ext cx="6202790" cy="101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Tomorrow"/>
              </a:rPr>
              <a:t>Luis Felipe Villa, Brayan Castiblanco Diaz, Luis Bolivar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178" y="3873695"/>
            <a:ext cx="10973602" cy="16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1"/>
              </a:lnSpc>
              <a:spcBef>
                <a:spcPct val="0"/>
              </a:spcBef>
            </a:pPr>
            <a:r>
              <a:rPr lang="en-US" sz="9637">
                <a:solidFill>
                  <a:srgbClr val="FFFFFF"/>
                </a:solidFill>
                <a:latin typeface="HK Modular"/>
              </a:rPr>
              <a:t>BLOCKCHAIN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5898" y="7744919"/>
            <a:ext cx="1437801" cy="1831594"/>
          </a:xfrm>
          <a:custGeom>
            <a:avLst/>
            <a:gdLst/>
            <a:ahLst/>
            <a:cxnLst/>
            <a:rect r="r" b="b" t="t" l="l"/>
            <a:pathLst>
              <a:path h="1831594" w="1437801">
                <a:moveTo>
                  <a:pt x="0" y="0"/>
                </a:moveTo>
                <a:lnTo>
                  <a:pt x="1437801" y="0"/>
                </a:lnTo>
                <a:lnTo>
                  <a:pt x="1437801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1896" y="1028700"/>
            <a:ext cx="1785804" cy="1831594"/>
          </a:xfrm>
          <a:custGeom>
            <a:avLst/>
            <a:gdLst/>
            <a:ahLst/>
            <a:cxnLst/>
            <a:rect r="r" b="b" t="t" l="l"/>
            <a:pathLst>
              <a:path h="1831594" w="1785804">
                <a:moveTo>
                  <a:pt x="0" y="0"/>
                </a:moveTo>
                <a:lnTo>
                  <a:pt x="1785804" y="0"/>
                </a:lnTo>
                <a:lnTo>
                  <a:pt x="1785804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9931" y="2860712"/>
            <a:ext cx="15690740" cy="3863845"/>
          </a:xfrm>
          <a:custGeom>
            <a:avLst/>
            <a:gdLst/>
            <a:ahLst/>
            <a:cxnLst/>
            <a:rect r="r" b="b" t="t" l="l"/>
            <a:pathLst>
              <a:path h="3863845" w="15690740">
                <a:moveTo>
                  <a:pt x="0" y="0"/>
                </a:moveTo>
                <a:lnTo>
                  <a:pt x="15690740" y="0"/>
                </a:lnTo>
                <a:lnTo>
                  <a:pt x="15690740" y="3863844"/>
                </a:lnTo>
                <a:lnTo>
                  <a:pt x="0" y="386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7554" y="3896589"/>
            <a:ext cx="14015493" cy="172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8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Tomorrow"/>
              </a:rPr>
              <a:t>blockchain (cadena de bloques) es una herramienta tecnológica que permite el almacenamiento por grupos de información, brindando al usuario una protección de todos sus datos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1179" y="598333"/>
            <a:ext cx="1037426" cy="1037452"/>
            <a:chOff x="0" y="0"/>
            <a:chExt cx="1383234" cy="1383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0" r="-1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98604" y="626165"/>
            <a:ext cx="5842587" cy="86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  <a:spcBef>
                <a:spcPct val="0"/>
              </a:spcBef>
            </a:pPr>
            <a:r>
              <a:rPr lang="en-US" sz="4994">
                <a:solidFill>
                  <a:srgbClr val="FFFFFF"/>
                </a:solidFill>
                <a:latin typeface="HK Modular"/>
              </a:rPr>
              <a:t>DEFINICION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01626" y="6549801"/>
            <a:ext cx="2738090" cy="3390824"/>
          </a:xfrm>
          <a:custGeom>
            <a:avLst/>
            <a:gdLst/>
            <a:ahLst/>
            <a:cxnLst/>
            <a:rect r="r" b="b" t="t" l="l"/>
            <a:pathLst>
              <a:path h="3390824" w="2738090">
                <a:moveTo>
                  <a:pt x="0" y="0"/>
                </a:moveTo>
                <a:lnTo>
                  <a:pt x="2738090" y="0"/>
                </a:lnTo>
                <a:lnTo>
                  <a:pt x="2738090" y="3390823"/>
                </a:lnTo>
                <a:lnTo>
                  <a:pt x="0" y="3390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48115" y="-5896"/>
            <a:ext cx="3645112" cy="3283360"/>
            <a:chOff x="0" y="0"/>
            <a:chExt cx="4860150" cy="43778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571077"/>
              <a:ext cx="4860150" cy="2806736"/>
            </a:xfrm>
            <a:custGeom>
              <a:avLst/>
              <a:gdLst/>
              <a:ahLst/>
              <a:cxnLst/>
              <a:rect r="r" b="b" t="t" l="l"/>
              <a:pathLst>
                <a:path h="2806736" w="4860150">
                  <a:moveTo>
                    <a:pt x="0" y="0"/>
                  </a:moveTo>
                  <a:lnTo>
                    <a:pt x="4860150" y="0"/>
                  </a:lnTo>
                  <a:lnTo>
                    <a:pt x="4860150" y="2806736"/>
                  </a:lnTo>
                  <a:lnTo>
                    <a:pt x="0" y="2806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713823" y="0"/>
              <a:ext cx="3432503" cy="3945405"/>
            </a:xfrm>
            <a:custGeom>
              <a:avLst/>
              <a:gdLst/>
              <a:ahLst/>
              <a:cxnLst/>
              <a:rect r="r" b="b" t="t" l="l"/>
              <a:pathLst>
                <a:path h="3945405" w="3432503">
                  <a:moveTo>
                    <a:pt x="3432503" y="0"/>
                  </a:moveTo>
                  <a:lnTo>
                    <a:pt x="0" y="0"/>
                  </a:lnTo>
                  <a:lnTo>
                    <a:pt x="0" y="3945405"/>
                  </a:lnTo>
                  <a:lnTo>
                    <a:pt x="3432503" y="3945405"/>
                  </a:lnTo>
                  <a:lnTo>
                    <a:pt x="3432503" y="0"/>
                  </a:lnTo>
                  <a:close/>
                </a:path>
              </a:pathLst>
            </a:custGeom>
            <a:blipFill>
              <a:blip r:embed="rId9">
                <a:alphaModFix amt="9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8111" y="1856166"/>
            <a:ext cx="4702908" cy="2433755"/>
          </a:xfrm>
          <a:custGeom>
            <a:avLst/>
            <a:gdLst/>
            <a:ahLst/>
            <a:cxnLst/>
            <a:rect r="r" b="b" t="t" l="l"/>
            <a:pathLst>
              <a:path h="2433755" w="4702908">
                <a:moveTo>
                  <a:pt x="0" y="0"/>
                </a:moveTo>
                <a:lnTo>
                  <a:pt x="4702909" y="0"/>
                </a:lnTo>
                <a:lnTo>
                  <a:pt x="4702909" y="2433756"/>
                </a:lnTo>
                <a:lnTo>
                  <a:pt x="0" y="243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6976" y="235908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</a:rPr>
              <a:t>CARACTERISTICAS DE BLoCKCHAIN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9550" y="123103"/>
            <a:ext cx="1037426" cy="1037452"/>
            <a:chOff x="0" y="0"/>
            <a:chExt cx="1383234" cy="1383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0" r="-1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57663" y="2075104"/>
            <a:ext cx="4183805" cy="170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Tomorrow"/>
              </a:rPr>
              <a:t> toda la comunidad de blockchain se unen para contrarestar los ataque ciberneticos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1213" y="1273789"/>
            <a:ext cx="6556705" cy="44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</a:rPr>
              <a:t>VENTAJAS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8235" y="1233127"/>
            <a:ext cx="6686930" cy="44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</a:rPr>
              <a:t>deventajas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25121">
            <a:off x="3388597" y="7512997"/>
            <a:ext cx="2721936" cy="2371487"/>
          </a:xfrm>
          <a:custGeom>
            <a:avLst/>
            <a:gdLst/>
            <a:ahLst/>
            <a:cxnLst/>
            <a:rect r="r" b="b" t="t" l="l"/>
            <a:pathLst>
              <a:path h="2371487" w="2721936">
                <a:moveTo>
                  <a:pt x="0" y="0"/>
                </a:moveTo>
                <a:lnTo>
                  <a:pt x="2721936" y="0"/>
                </a:lnTo>
                <a:lnTo>
                  <a:pt x="2721936" y="2371487"/>
                </a:lnTo>
                <a:lnTo>
                  <a:pt x="0" y="2371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98111" y="4510849"/>
            <a:ext cx="4702908" cy="2433755"/>
          </a:xfrm>
          <a:custGeom>
            <a:avLst/>
            <a:gdLst/>
            <a:ahLst/>
            <a:cxnLst/>
            <a:rect r="r" b="b" t="t" l="l"/>
            <a:pathLst>
              <a:path h="2433755" w="4702908">
                <a:moveTo>
                  <a:pt x="0" y="0"/>
                </a:moveTo>
                <a:lnTo>
                  <a:pt x="4702909" y="0"/>
                </a:lnTo>
                <a:lnTo>
                  <a:pt x="4702909" y="2433756"/>
                </a:lnTo>
                <a:lnTo>
                  <a:pt x="0" y="243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57663" y="4803506"/>
            <a:ext cx="4183805" cy="17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Tomorrow"/>
              </a:rPr>
              <a:t>Todas las transferencias de dinero, facturas, acuerdos documentos, etc, Están almacenados.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198608" y="1815505"/>
            <a:ext cx="4781481" cy="2474416"/>
          </a:xfrm>
          <a:custGeom>
            <a:avLst/>
            <a:gdLst/>
            <a:ahLst/>
            <a:cxnLst/>
            <a:rect r="r" b="b" t="t" l="l"/>
            <a:pathLst>
              <a:path h="2474416" w="4781481">
                <a:moveTo>
                  <a:pt x="0" y="0"/>
                </a:moveTo>
                <a:lnTo>
                  <a:pt x="4781481" y="0"/>
                </a:lnTo>
                <a:lnTo>
                  <a:pt x="4781481" y="2474417"/>
                </a:lnTo>
                <a:lnTo>
                  <a:pt x="0" y="247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80022" y="2131600"/>
            <a:ext cx="4443357" cy="170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Tomorrow"/>
              </a:rPr>
              <a:t>Por  la cantidad de datos a proteger presenta lentitud a comparacion de otros software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98608" y="4470188"/>
            <a:ext cx="4702908" cy="2433755"/>
          </a:xfrm>
          <a:custGeom>
            <a:avLst/>
            <a:gdLst/>
            <a:ahLst/>
            <a:cxnLst/>
            <a:rect r="r" b="b" t="t" l="l"/>
            <a:pathLst>
              <a:path h="2433755" w="4702908">
                <a:moveTo>
                  <a:pt x="0" y="0"/>
                </a:moveTo>
                <a:lnTo>
                  <a:pt x="4702909" y="0"/>
                </a:lnTo>
                <a:lnTo>
                  <a:pt x="4702909" y="2433755"/>
                </a:lnTo>
                <a:lnTo>
                  <a:pt x="0" y="243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58160" y="5016090"/>
            <a:ext cx="4183805" cy="128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Tomorrow"/>
              </a:rPr>
              <a:t>Una vez hecha una transacción, no es posible revertirla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634759" y="7529023"/>
            <a:ext cx="1830608" cy="2339435"/>
          </a:xfrm>
          <a:custGeom>
            <a:avLst/>
            <a:gdLst/>
            <a:ahLst/>
            <a:cxnLst/>
            <a:rect r="r" b="b" t="t" l="l"/>
            <a:pathLst>
              <a:path h="2339435" w="1830608">
                <a:moveTo>
                  <a:pt x="0" y="0"/>
                </a:moveTo>
                <a:lnTo>
                  <a:pt x="1830608" y="0"/>
                </a:lnTo>
                <a:lnTo>
                  <a:pt x="1830608" y="2339435"/>
                </a:lnTo>
                <a:lnTo>
                  <a:pt x="0" y="2339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131541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6023" y="-8757383"/>
            <a:ext cx="14835764" cy="14835764"/>
          </a:xfrm>
          <a:custGeom>
            <a:avLst/>
            <a:gdLst/>
            <a:ahLst/>
            <a:cxnLst/>
            <a:rect r="r" b="b" t="t" l="l"/>
            <a:pathLst>
              <a:path h="14835764" w="14835764">
                <a:moveTo>
                  <a:pt x="0" y="0"/>
                </a:moveTo>
                <a:lnTo>
                  <a:pt x="14835764" y="0"/>
                </a:lnTo>
                <a:lnTo>
                  <a:pt x="14835764" y="14835764"/>
                </a:lnTo>
                <a:lnTo>
                  <a:pt x="0" y="1483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005848">
            <a:off x="-2802024" y="6560921"/>
            <a:ext cx="4613448" cy="5394758"/>
          </a:xfrm>
          <a:custGeom>
            <a:avLst/>
            <a:gdLst/>
            <a:ahLst/>
            <a:cxnLst/>
            <a:rect r="r" b="b" t="t" l="l"/>
            <a:pathLst>
              <a:path h="5394758" w="4613448">
                <a:moveTo>
                  <a:pt x="0" y="0"/>
                </a:moveTo>
                <a:lnTo>
                  <a:pt x="4613448" y="0"/>
                </a:lnTo>
                <a:lnTo>
                  <a:pt x="4613448" y="5394758"/>
                </a:lnTo>
                <a:lnTo>
                  <a:pt x="0" y="5394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2185">
            <a:off x="15973138" y="-578767"/>
            <a:ext cx="4273508" cy="5270307"/>
          </a:xfrm>
          <a:custGeom>
            <a:avLst/>
            <a:gdLst/>
            <a:ahLst/>
            <a:cxnLst/>
            <a:rect r="r" b="b" t="t" l="l"/>
            <a:pathLst>
              <a:path h="5270307" w="4273508">
                <a:moveTo>
                  <a:pt x="0" y="0"/>
                </a:moveTo>
                <a:lnTo>
                  <a:pt x="4273509" y="0"/>
                </a:lnTo>
                <a:lnTo>
                  <a:pt x="4273509" y="5270307"/>
                </a:lnTo>
                <a:lnTo>
                  <a:pt x="0" y="527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16187" y="3729973"/>
            <a:ext cx="3051791" cy="30517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65163" y="3726673"/>
            <a:ext cx="3051791" cy="30517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18047" y="3684279"/>
            <a:ext cx="3051791" cy="30517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85565" y="4766706"/>
            <a:ext cx="1513036" cy="8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>
                <a:solidFill>
                  <a:srgbClr val="FFFFFF"/>
                </a:solidFill>
                <a:latin typeface="Kollektif Bold"/>
              </a:rPr>
              <a:t>11%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6376" y="4770006"/>
            <a:ext cx="1513036" cy="8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>
                <a:solidFill>
                  <a:srgbClr val="FFFFFF"/>
                </a:solidFill>
                <a:latin typeface="Kollektif Bold"/>
              </a:rPr>
              <a:t>100%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01567" y="4698025"/>
            <a:ext cx="1513036" cy="8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>
                <a:solidFill>
                  <a:srgbClr val="FFFFFF"/>
                </a:solidFill>
                <a:latin typeface="Kollektif Bold"/>
              </a:rPr>
              <a:t>99%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3333" y="6889398"/>
            <a:ext cx="3897171" cy="68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6"/>
              </a:lnSpc>
            </a:pPr>
            <a:r>
              <a:rPr lang="en-US" sz="1847">
                <a:solidFill>
                  <a:srgbClr val="FFFFFF"/>
                </a:solidFill>
                <a:latin typeface="Kollektif Bold"/>
              </a:rPr>
              <a:t>El crecimiento de blockchain en el año 2023 fue del 11%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5923" y="6889398"/>
            <a:ext cx="4012190" cy="100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6"/>
              </a:lnSpc>
            </a:pPr>
            <a:r>
              <a:rPr lang="en-US" sz="1847">
                <a:solidFill>
                  <a:srgbClr val="FFFFFF"/>
                </a:solidFill>
                <a:latin typeface="Kollektif Bold"/>
              </a:rPr>
              <a:t>Al no estar regulado por algún país permanece en anonimato, pero todas las transacciones son publicas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7089" y="6889398"/>
            <a:ext cx="3897171" cy="35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6"/>
              </a:lnSpc>
            </a:pPr>
            <a:r>
              <a:rPr lang="en-US" sz="1847">
                <a:solidFill>
                  <a:srgbClr val="FFFFFF"/>
                </a:solidFill>
                <a:latin typeface="Kollektif Bold"/>
              </a:rPr>
              <a:t>Seguridad del blockchain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1629" y="942975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</a:rPr>
              <a:t>Los datos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9987" y="830170"/>
            <a:ext cx="1037426" cy="1037452"/>
            <a:chOff x="0" y="0"/>
            <a:chExt cx="1383234" cy="13832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" t="0" r="-1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1547" y="509974"/>
            <a:ext cx="1037426" cy="1037452"/>
            <a:chOff x="0" y="0"/>
            <a:chExt cx="1383234" cy="138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812973"/>
            <a:ext cx="6461717" cy="1591198"/>
          </a:xfrm>
          <a:custGeom>
            <a:avLst/>
            <a:gdLst/>
            <a:ahLst/>
            <a:cxnLst/>
            <a:rect r="r" b="b" t="t" l="l"/>
            <a:pathLst>
              <a:path h="1591198" w="6461717">
                <a:moveTo>
                  <a:pt x="0" y="0"/>
                </a:moveTo>
                <a:lnTo>
                  <a:pt x="6461717" y="0"/>
                </a:lnTo>
                <a:lnTo>
                  <a:pt x="6461717" y="1591198"/>
                </a:lnTo>
                <a:lnTo>
                  <a:pt x="0" y="1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8973" y="543825"/>
            <a:ext cx="15710487" cy="86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  <a:spcBef>
                <a:spcPct val="0"/>
              </a:spcBef>
            </a:pPr>
            <a:r>
              <a:rPr lang="en-US" sz="4994">
                <a:solidFill>
                  <a:srgbClr val="FFFFFF"/>
                </a:solidFill>
                <a:latin typeface="HK Modular"/>
              </a:rPr>
              <a:t>EN QUE PLATAFORMAS SE UTILIZA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404171"/>
            <a:ext cx="6461717" cy="1591198"/>
          </a:xfrm>
          <a:custGeom>
            <a:avLst/>
            <a:gdLst/>
            <a:ahLst/>
            <a:cxnLst/>
            <a:rect r="r" b="b" t="t" l="l"/>
            <a:pathLst>
              <a:path h="1591198" w="6461717">
                <a:moveTo>
                  <a:pt x="0" y="0"/>
                </a:moveTo>
                <a:lnTo>
                  <a:pt x="6461717" y="0"/>
                </a:lnTo>
                <a:lnTo>
                  <a:pt x="6461717" y="1591198"/>
                </a:lnTo>
                <a:lnTo>
                  <a:pt x="0" y="1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995369"/>
            <a:ext cx="6461717" cy="1591198"/>
          </a:xfrm>
          <a:custGeom>
            <a:avLst/>
            <a:gdLst/>
            <a:ahLst/>
            <a:cxnLst/>
            <a:rect r="r" b="b" t="t" l="l"/>
            <a:pathLst>
              <a:path h="1591198" w="6461717">
                <a:moveTo>
                  <a:pt x="0" y="0"/>
                </a:moveTo>
                <a:lnTo>
                  <a:pt x="6461717" y="0"/>
                </a:lnTo>
                <a:lnTo>
                  <a:pt x="6461717" y="1591198"/>
                </a:lnTo>
                <a:lnTo>
                  <a:pt x="0" y="1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586567"/>
            <a:ext cx="6461717" cy="1591198"/>
          </a:xfrm>
          <a:custGeom>
            <a:avLst/>
            <a:gdLst/>
            <a:ahLst/>
            <a:cxnLst/>
            <a:rect r="r" b="b" t="t" l="l"/>
            <a:pathLst>
              <a:path h="1591198" w="6461717">
                <a:moveTo>
                  <a:pt x="0" y="0"/>
                </a:moveTo>
                <a:lnTo>
                  <a:pt x="6461717" y="0"/>
                </a:lnTo>
                <a:lnTo>
                  <a:pt x="6461717" y="1591198"/>
                </a:lnTo>
                <a:lnTo>
                  <a:pt x="0" y="1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77765"/>
            <a:ext cx="6461717" cy="1591198"/>
          </a:xfrm>
          <a:custGeom>
            <a:avLst/>
            <a:gdLst/>
            <a:ahLst/>
            <a:cxnLst/>
            <a:rect r="r" b="b" t="t" l="l"/>
            <a:pathLst>
              <a:path h="1591198" w="6461717">
                <a:moveTo>
                  <a:pt x="0" y="0"/>
                </a:moveTo>
                <a:lnTo>
                  <a:pt x="6461717" y="0"/>
                </a:lnTo>
                <a:lnTo>
                  <a:pt x="6461717" y="1591198"/>
                </a:lnTo>
                <a:lnTo>
                  <a:pt x="0" y="1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84216" y="1816204"/>
            <a:ext cx="6623361" cy="7955990"/>
          </a:xfrm>
          <a:custGeom>
            <a:avLst/>
            <a:gdLst/>
            <a:ahLst/>
            <a:cxnLst/>
            <a:rect r="r" b="b" t="t" l="l"/>
            <a:pathLst>
              <a:path h="7955990" w="6623361">
                <a:moveTo>
                  <a:pt x="0" y="0"/>
                </a:moveTo>
                <a:lnTo>
                  <a:pt x="6623361" y="0"/>
                </a:lnTo>
                <a:lnTo>
                  <a:pt x="6623361" y="7955989"/>
                </a:lnTo>
                <a:lnTo>
                  <a:pt x="0" y="795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47868"/>
            <a:ext cx="6461717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S</a:t>
            </a:r>
            <a:r>
              <a:rPr lang="en-US" sz="1600">
                <a:solidFill>
                  <a:srgbClr val="FFFFFF"/>
                </a:solidFill>
                <a:latin typeface="Open Sans"/>
              </a:rPr>
              <a:t>alud: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   Medicalchain (MTN): Utilizado para el almacenamiento seguro y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la transmisión de datos médicos.</a:t>
            </a:r>
          </a:p>
          <a:p>
            <a:pPr algn="ctr">
              <a:lnSpc>
                <a:spcPts val="22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96532" y="5337745"/>
            <a:ext cx="6326054" cy="80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566">
                <a:solidFill>
                  <a:srgbClr val="FFFFFF"/>
                </a:solidFill>
                <a:latin typeface="Open Sans"/>
              </a:rPr>
              <a:t>Contratos inteligentes y Descentralización:</a:t>
            </a:r>
          </a:p>
          <a:p>
            <a:pPr algn="ctr">
              <a:lnSpc>
                <a:spcPts val="2193"/>
              </a:lnSpc>
            </a:pPr>
            <a:r>
              <a:rPr lang="en-US" sz="1566">
                <a:solidFill>
                  <a:srgbClr val="FFFFFF"/>
                </a:solidFill>
                <a:latin typeface="Open Sans"/>
              </a:rPr>
              <a:t>Binance Smart Chain (BSC): Plataforma para contratos inteligentes</a:t>
            </a:r>
          </a:p>
          <a:p>
            <a:pPr algn="ctr">
              <a:lnSpc>
                <a:spcPts val="2193"/>
              </a:lnSpc>
            </a:pPr>
            <a:r>
              <a:rPr lang="en-US" sz="1566">
                <a:solidFill>
                  <a:srgbClr val="FFFFFF"/>
                </a:solidFill>
                <a:latin typeface="Open Sans"/>
              </a:rPr>
              <a:t> y aplicaciones descentralizadas.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0906" y="6824692"/>
            <a:ext cx="6190391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Fin</a:t>
            </a:r>
            <a:r>
              <a:rPr lang="en-US" sz="1600">
                <a:solidFill>
                  <a:srgbClr val="FFFFFF"/>
                </a:solidFill>
                <a:latin typeface="Open Sans"/>
              </a:rPr>
              <a:t>anzas: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Ripple (XRP): Utilizado en soluciones para pagos internacionales 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y transacciones financieras.</a:t>
            </a:r>
          </a:p>
          <a:p>
            <a:pPr algn="ctr">
              <a:lnSpc>
                <a:spcPts val="2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0906" y="8415890"/>
            <a:ext cx="6151630" cy="136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Criptomone</a:t>
            </a:r>
            <a:r>
              <a:rPr lang="en-US" sz="1600">
                <a:solidFill>
                  <a:srgbClr val="FFFFFF"/>
                </a:solidFill>
                <a:latin typeface="Open Sans"/>
              </a:rPr>
              <a:t>das: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Bitcoin (BTC): La primera y más conocida aplicación de blockchain, diseñada para ser una moneda digital descentralizada.</a:t>
            </a:r>
          </a:p>
          <a:p>
            <a:pPr algn="ctr">
              <a:lnSpc>
                <a:spcPts val="22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775646"/>
            <a:ext cx="6461717" cy="132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Juegos y Entrenamiento: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Decentraland(MANA): Plataforma para mundos virtuales basada en blockchain.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59540" y="3352526"/>
            <a:ext cx="7315200" cy="1801368"/>
          </a:xfrm>
          <a:custGeom>
            <a:avLst/>
            <a:gdLst/>
            <a:ahLst/>
            <a:cxnLst/>
            <a:rect r="r" b="b" t="t" l="l"/>
            <a:pathLst>
              <a:path h="1801368" w="7315200">
                <a:moveTo>
                  <a:pt x="0" y="0"/>
                </a:moveTo>
                <a:lnTo>
                  <a:pt x="7315200" y="0"/>
                </a:lnTo>
                <a:lnTo>
                  <a:pt x="7315200" y="1801368"/>
                </a:lnTo>
                <a:lnTo>
                  <a:pt x="0" y="18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78259" y="3638476"/>
            <a:ext cx="6477761" cy="116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Tomorrow"/>
              </a:rPr>
              <a:t>LENTA Y COSTOSA PARA GRANDES CANTIDADES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007654" y="3932667"/>
            <a:ext cx="3870936" cy="975798"/>
          </a:xfrm>
          <a:custGeom>
            <a:avLst/>
            <a:gdLst/>
            <a:ahLst/>
            <a:cxnLst/>
            <a:rect r="r" b="b" t="t" l="l"/>
            <a:pathLst>
              <a:path h="975798" w="3870936">
                <a:moveTo>
                  <a:pt x="0" y="0"/>
                </a:moveTo>
                <a:lnTo>
                  <a:pt x="3870936" y="0"/>
                </a:lnTo>
                <a:lnTo>
                  <a:pt x="3870936" y="975798"/>
                </a:lnTo>
                <a:lnTo>
                  <a:pt x="0" y="975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" t="0" r="-1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89416" y="6228798"/>
            <a:ext cx="2777849" cy="2691041"/>
          </a:xfrm>
          <a:custGeom>
            <a:avLst/>
            <a:gdLst/>
            <a:ahLst/>
            <a:cxnLst/>
            <a:rect r="r" b="b" t="t" l="l"/>
            <a:pathLst>
              <a:path h="2691041" w="2777849">
                <a:moveTo>
                  <a:pt x="0" y="0"/>
                </a:moveTo>
                <a:lnTo>
                  <a:pt x="2777849" y="0"/>
                </a:lnTo>
                <a:lnTo>
                  <a:pt x="2777849" y="2691041"/>
                </a:lnTo>
                <a:lnTo>
                  <a:pt x="0" y="2691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679363" y="6945000"/>
            <a:ext cx="12110637" cy="2033718"/>
            <a:chOff x="0" y="0"/>
            <a:chExt cx="16147516" cy="27116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135848" y="0"/>
              <a:ext cx="11011668" cy="2711623"/>
            </a:xfrm>
            <a:custGeom>
              <a:avLst/>
              <a:gdLst/>
              <a:ahLst/>
              <a:cxnLst/>
              <a:rect r="r" b="b" t="t" l="l"/>
              <a:pathLst>
                <a:path h="2711623" w="11011668">
                  <a:moveTo>
                    <a:pt x="0" y="0"/>
                  </a:moveTo>
                  <a:lnTo>
                    <a:pt x="11011668" y="0"/>
                  </a:lnTo>
                  <a:lnTo>
                    <a:pt x="11011668" y="2711623"/>
                  </a:lnTo>
                  <a:lnTo>
                    <a:pt x="0" y="2711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877328" y="479149"/>
              <a:ext cx="8637014" cy="1528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3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TODOS LOS USUARIOS PUEDEN ACCEDER A LA INFORMACIÓN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true" rot="0">
              <a:off x="0" y="402897"/>
              <a:ext cx="5161248" cy="1301065"/>
            </a:xfrm>
            <a:custGeom>
              <a:avLst/>
              <a:gdLst/>
              <a:ahLst/>
              <a:cxnLst/>
              <a:rect r="r" b="b" t="t" l="l"/>
              <a:pathLst>
                <a:path h="1301065" w="5161248">
                  <a:moveTo>
                    <a:pt x="0" y="1301065"/>
                  </a:moveTo>
                  <a:lnTo>
                    <a:pt x="5161248" y="1301065"/>
                  </a:lnTo>
                  <a:lnTo>
                    <a:pt x="5161248" y="0"/>
                  </a:lnTo>
                  <a:lnTo>
                    <a:pt x="0" y="0"/>
                  </a:lnTo>
                  <a:lnTo>
                    <a:pt x="0" y="1301065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38535" y="2956853"/>
            <a:ext cx="2028800" cy="2592716"/>
          </a:xfrm>
          <a:custGeom>
            <a:avLst/>
            <a:gdLst/>
            <a:ahLst/>
            <a:cxnLst/>
            <a:rect r="r" b="b" t="t" l="l"/>
            <a:pathLst>
              <a:path h="2592716" w="2028800">
                <a:moveTo>
                  <a:pt x="0" y="0"/>
                </a:moveTo>
                <a:lnTo>
                  <a:pt x="2028800" y="0"/>
                </a:lnTo>
                <a:lnTo>
                  <a:pt x="2028800" y="2592715"/>
                </a:lnTo>
                <a:lnTo>
                  <a:pt x="0" y="2592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pROBLEMAS POTENCIALES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8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UN EJEMPLO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567898" y="2875756"/>
            <a:ext cx="17231359" cy="1735899"/>
            <a:chOff x="0" y="0"/>
            <a:chExt cx="22975145" cy="2314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06584" y="258679"/>
              <a:ext cx="5868948" cy="1445228"/>
            </a:xfrm>
            <a:custGeom>
              <a:avLst/>
              <a:gdLst/>
              <a:ahLst/>
              <a:cxnLst/>
              <a:rect r="r" b="b" t="t" l="l"/>
              <a:pathLst>
                <a:path h="1445228" w="5868948">
                  <a:moveTo>
                    <a:pt x="0" y="0"/>
                  </a:moveTo>
                  <a:lnTo>
                    <a:pt x="5868948" y="0"/>
                  </a:lnTo>
                  <a:lnTo>
                    <a:pt x="5868948" y="1445228"/>
                  </a:lnTo>
                  <a:lnTo>
                    <a:pt x="0" y="144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35068"/>
              <a:ext cx="9482116" cy="81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42"/>
                </a:lnSpc>
                <a:spcBef>
                  <a:spcPct val="0"/>
                </a:spcBef>
              </a:pPr>
              <a:r>
                <a:rPr lang="en-US" sz="3673">
                  <a:solidFill>
                    <a:srgbClr val="FFFFFF"/>
                  </a:solidFill>
                  <a:latin typeface="Tomorrow"/>
                </a:rPr>
                <a:t>BLOCKCHAIN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6037116" y="0"/>
              <a:ext cx="9181616" cy="2314532"/>
            </a:xfrm>
            <a:custGeom>
              <a:avLst/>
              <a:gdLst/>
              <a:ahLst/>
              <a:cxnLst/>
              <a:rect r="r" b="b" t="t" l="l"/>
              <a:pathLst>
                <a:path h="2314532" w="9181616">
                  <a:moveTo>
                    <a:pt x="0" y="0"/>
                  </a:moveTo>
                  <a:lnTo>
                    <a:pt x="9181615" y="0"/>
                  </a:lnTo>
                  <a:lnTo>
                    <a:pt x="9181615" y="2314532"/>
                  </a:lnTo>
                  <a:lnTo>
                    <a:pt x="0" y="231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299613" y="258679"/>
              <a:ext cx="5868948" cy="1445228"/>
            </a:xfrm>
            <a:custGeom>
              <a:avLst/>
              <a:gdLst/>
              <a:ahLst/>
              <a:cxnLst/>
              <a:rect r="r" b="b" t="t" l="l"/>
              <a:pathLst>
                <a:path h="1445228" w="5868948">
                  <a:moveTo>
                    <a:pt x="0" y="0"/>
                  </a:moveTo>
                  <a:lnTo>
                    <a:pt x="5868948" y="0"/>
                  </a:lnTo>
                  <a:lnTo>
                    <a:pt x="5868948" y="1445228"/>
                  </a:lnTo>
                  <a:lnTo>
                    <a:pt x="0" y="144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493029" y="535068"/>
              <a:ext cx="9482116" cy="81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42"/>
                </a:lnSpc>
                <a:spcBef>
                  <a:spcPct val="0"/>
                </a:spcBef>
              </a:pPr>
              <a:r>
                <a:rPr lang="en-US" sz="3673">
                  <a:solidFill>
                    <a:srgbClr val="FFFFFF"/>
                  </a:solidFill>
                  <a:latin typeface="Tomorrow"/>
                </a:rPr>
                <a:t>LIBRO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7898" y="6089634"/>
            <a:ext cx="17231359" cy="1735899"/>
            <a:chOff x="0" y="0"/>
            <a:chExt cx="22975145" cy="23145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06584" y="258679"/>
              <a:ext cx="5868948" cy="1445228"/>
            </a:xfrm>
            <a:custGeom>
              <a:avLst/>
              <a:gdLst/>
              <a:ahLst/>
              <a:cxnLst/>
              <a:rect r="r" b="b" t="t" l="l"/>
              <a:pathLst>
                <a:path h="1445228" w="5868948">
                  <a:moveTo>
                    <a:pt x="0" y="0"/>
                  </a:moveTo>
                  <a:lnTo>
                    <a:pt x="5868948" y="0"/>
                  </a:lnTo>
                  <a:lnTo>
                    <a:pt x="5868948" y="1445228"/>
                  </a:lnTo>
                  <a:lnTo>
                    <a:pt x="0" y="144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535068"/>
              <a:ext cx="9482116" cy="81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42"/>
                </a:lnSpc>
                <a:spcBef>
                  <a:spcPct val="0"/>
                </a:spcBef>
              </a:pPr>
              <a:r>
                <a:rPr lang="en-US" sz="3673">
                  <a:solidFill>
                    <a:srgbClr val="FFFFFF"/>
                  </a:solidFill>
                  <a:latin typeface="Tomorrow"/>
                </a:rPr>
                <a:t>BLOQUE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6037116" y="0"/>
              <a:ext cx="9181616" cy="2314532"/>
            </a:xfrm>
            <a:custGeom>
              <a:avLst/>
              <a:gdLst/>
              <a:ahLst/>
              <a:cxnLst/>
              <a:rect r="r" b="b" t="t" l="l"/>
              <a:pathLst>
                <a:path h="2314532" w="9181616">
                  <a:moveTo>
                    <a:pt x="0" y="0"/>
                  </a:moveTo>
                  <a:lnTo>
                    <a:pt x="9181615" y="0"/>
                  </a:lnTo>
                  <a:lnTo>
                    <a:pt x="9181615" y="2314532"/>
                  </a:lnTo>
                  <a:lnTo>
                    <a:pt x="0" y="231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299613" y="258679"/>
              <a:ext cx="5868948" cy="1445228"/>
            </a:xfrm>
            <a:custGeom>
              <a:avLst/>
              <a:gdLst/>
              <a:ahLst/>
              <a:cxnLst/>
              <a:rect r="r" b="b" t="t" l="l"/>
              <a:pathLst>
                <a:path h="1445228" w="5868948">
                  <a:moveTo>
                    <a:pt x="0" y="0"/>
                  </a:moveTo>
                  <a:lnTo>
                    <a:pt x="5868948" y="0"/>
                  </a:lnTo>
                  <a:lnTo>
                    <a:pt x="5868948" y="1445228"/>
                  </a:lnTo>
                  <a:lnTo>
                    <a:pt x="0" y="144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493029" y="535068"/>
              <a:ext cx="9482116" cy="81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42"/>
                </a:lnSpc>
                <a:spcBef>
                  <a:spcPct val="0"/>
                </a:spcBef>
              </a:pPr>
              <a:r>
                <a:rPr lang="en-US" sz="3673">
                  <a:solidFill>
                    <a:srgbClr val="FFFFFF"/>
                  </a:solidFill>
                  <a:latin typeface="Tomorrow"/>
                </a:rPr>
                <a:t>PAGINA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DAF-M7_9ULU</dc:identifier>
  <dcterms:modified xsi:type="dcterms:W3CDTF">2011-08-01T06:04:30Z</dcterms:modified>
  <cp:revision>1</cp:revision>
  <dc:title>project</dc:title>
</cp:coreProperties>
</file>